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73" r:id="rId3"/>
    <p:sldId id="263" r:id="rId4"/>
    <p:sldId id="265" r:id="rId5"/>
    <p:sldId id="292" r:id="rId6"/>
    <p:sldId id="291" r:id="rId7"/>
    <p:sldId id="275" r:id="rId8"/>
    <p:sldId id="271" r:id="rId9"/>
    <p:sldId id="276" r:id="rId10"/>
    <p:sldId id="277" r:id="rId11"/>
    <p:sldId id="264" r:id="rId12"/>
    <p:sldId id="272" r:id="rId13"/>
    <p:sldId id="274" r:id="rId14"/>
    <p:sldId id="258" r:id="rId15"/>
    <p:sldId id="259" r:id="rId16"/>
    <p:sldId id="267" r:id="rId17"/>
    <p:sldId id="266" r:id="rId18"/>
    <p:sldId id="280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69" r:id="rId29"/>
    <p:sldId id="279" r:id="rId30"/>
    <p:sldId id="26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-6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17872-EE70-43A9-8E97-528CF5419C5D}" type="datetimeFigureOut">
              <a:rPr lang="en-US" smtClean="0"/>
              <a:pPr/>
              <a:t>10/27/2009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9DC63-57C6-43F5-8D59-46FBA3872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9DC63-57C6-43F5-8D59-46FBA3872C9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81000" y="2286000"/>
            <a:ext cx="8305800" cy="1143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45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86200"/>
            <a:ext cx="8305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455" name="Rectangle 1031"/>
          <p:cNvSpPr>
            <a:spLocks noChangeArrowheads="1"/>
          </p:cNvSpPr>
          <p:nvPr/>
        </p:nvSpPr>
        <p:spPr bwMode="auto">
          <a:xfrm>
            <a:off x="404813" y="6083300"/>
            <a:ext cx="20161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88900" tIns="44450" rIns="88900" bIns="44450">
            <a:spAutoFit/>
          </a:bodyPr>
          <a:lstStyle/>
          <a:p>
            <a:pPr defTabSz="885825"/>
            <a:r>
              <a:rPr lang="en-US" sz="1000" b="1">
                <a:solidFill>
                  <a:schemeClr val="bg1"/>
                </a:solidFill>
              </a:rPr>
              <a:t>U.S. Department of the Interior</a:t>
            </a:r>
          </a:p>
          <a:p>
            <a:pPr defTabSz="885825"/>
            <a:r>
              <a:rPr lang="en-US" sz="1000" b="1">
                <a:solidFill>
                  <a:schemeClr val="bg1"/>
                </a:solidFill>
              </a:rPr>
              <a:t>U.S. Geological Survey</a:t>
            </a:r>
          </a:p>
        </p:txBody>
      </p:sp>
      <p:pic>
        <p:nvPicPr>
          <p:cNvPr id="104457" name="Picture 1033" descr="D:\Vugraph Info\Vugraph Templates\Templates-NEW-NMP and Bureau\ident_4_onscreen_png.png"/>
          <p:cNvPicPr>
            <a:picLocks noChangeAspect="1" noChangeArrowheads="1"/>
          </p:cNvPicPr>
          <p:nvPr/>
        </p:nvPicPr>
        <p:blipFill>
          <a:blip r:embed="rId2" cstate="print">
            <a:lum bright="100000"/>
          </a:blip>
          <a:srcRect/>
          <a:stretch>
            <a:fillRect/>
          </a:stretch>
        </p:blipFill>
        <p:spPr bwMode="black">
          <a:xfrm>
            <a:off x="457200" y="461963"/>
            <a:ext cx="2057400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764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769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76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76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3058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05800" cy="449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First level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5" name="Picture 11" descr="D:\Vugraph Info\Vugraph Templates\Templates-NEW-NMP and Bureau\ident-small_4_onscreen_png.png"/>
          <p:cNvPicPr>
            <a:picLocks noChangeAspect="1" noChangeArrowheads="1"/>
          </p:cNvPicPr>
          <p:nvPr/>
        </p:nvPicPr>
        <p:blipFill>
          <a:blip r:embed="rId13" cstate="print">
            <a:lum bright="100000"/>
          </a:blip>
          <a:srcRect/>
          <a:stretch>
            <a:fillRect/>
          </a:stretch>
        </p:blipFill>
        <p:spPr bwMode="black">
          <a:xfrm>
            <a:off x="457200" y="6094413"/>
            <a:ext cx="114300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itchFamily="2" charset="2"/>
        <a:buChar char="§"/>
        <a:defRPr sz="28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itchFamily="2" charset="2"/>
        <a:buChar char="§"/>
        <a:defRPr sz="2400" b="1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itchFamily="2" charset="2"/>
        <a:buChar char="§"/>
        <a:defRPr sz="2000" b="1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itchFamily="2" charset="2"/>
        <a:buChar char="§"/>
        <a:defRPr b="1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itchFamily="2" charset="2"/>
        <a:buChar char="§"/>
        <a:defRPr b="1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itchFamily="2" charset="2"/>
        <a:buChar char="§"/>
        <a:defRPr b="1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itchFamily="2" charset="2"/>
        <a:buChar char="§"/>
        <a:defRPr b="1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itchFamily="2" charset="2"/>
        <a:buChar char="§"/>
        <a:defRPr b="1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itchFamily="2" charset="2"/>
        <a:buChar char="§"/>
        <a:defRPr b="1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D:\users\langevin\seawat2k\papers_reports\2010_PestConf\presentation\numdisp.avi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Effect of Numerical Dispersion as a Source of Structural Noise in the Calibration of a Highly Parameterized Saltwater Intrusion Model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191000"/>
            <a:ext cx="8305800" cy="1752600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Christian D. </a:t>
            </a:r>
            <a:r>
              <a:rPr lang="en-US" sz="2400" dirty="0" err="1" smtClean="0"/>
              <a:t>Langevin</a:t>
            </a:r>
            <a:r>
              <a:rPr lang="en-US" sz="2400" dirty="0" smtClean="0"/>
              <a:t> and Joseph D. Hughes</a:t>
            </a:r>
          </a:p>
          <a:p>
            <a:pPr algn="ctr"/>
            <a:endParaRPr lang="en-US" sz="24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Presented at the 2009 PEST Conference, Bethesda, MD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Results (TVD and CIFD)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143000"/>
            <a:ext cx="6400800" cy="465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114800" y="6172200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K = 0.7 m/d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 1D transport problem, estimates of K are sensitive to numerical dispersion if inverse concentration weighting is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Synthetic Saltwater Intrusion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SEAWAT simulation</a:t>
            </a:r>
          </a:p>
          <a:p>
            <a:r>
              <a:rPr lang="en-US" dirty="0" smtClean="0"/>
              <a:t>3D</a:t>
            </a:r>
          </a:p>
          <a:p>
            <a:r>
              <a:rPr lang="en-US" dirty="0" smtClean="0"/>
              <a:t>15 model layers</a:t>
            </a:r>
          </a:p>
          <a:p>
            <a:r>
              <a:rPr lang="en-US" dirty="0" smtClean="0"/>
              <a:t>Homogeneous (K = 200 m/d)</a:t>
            </a:r>
          </a:p>
          <a:p>
            <a:r>
              <a:rPr lang="en-US" dirty="0" smtClean="0"/>
              <a:t>10-year calibration period</a:t>
            </a:r>
          </a:p>
          <a:p>
            <a:r>
              <a:rPr lang="en-US" dirty="0" smtClean="0"/>
              <a:t>10-year prediction period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 20 years of saltwater intrusion using TVD</a:t>
            </a:r>
          </a:p>
          <a:p>
            <a:r>
              <a:rPr lang="en-US" dirty="0" smtClean="0"/>
              <a:t>Calibrate a FD model with upstream weighting to concentration observations from TVD simulation</a:t>
            </a:r>
          </a:p>
          <a:p>
            <a:r>
              <a:rPr lang="en-US" dirty="0" smtClean="0"/>
              <a:t>Examine the calibrated model for heterogeneity artifacts and prediction errors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Model</a:t>
            </a: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8864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9" name="Group 28"/>
          <p:cNvGrpSpPr/>
          <p:nvPr/>
        </p:nvGrpSpPr>
        <p:grpSpPr>
          <a:xfrm>
            <a:off x="1828800" y="2438400"/>
            <a:ext cx="2895600" cy="1524000"/>
            <a:chOff x="1828800" y="2438400"/>
            <a:chExt cx="2895600" cy="15240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828800" y="2438400"/>
              <a:ext cx="1600200" cy="3810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 pumping</a:t>
              </a: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wells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 bwMode="auto">
            <a:xfrm flipV="1">
              <a:off x="3429000" y="2438400"/>
              <a:ext cx="1295400" cy="1905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10" name="Straight Arrow Connector 9"/>
            <p:cNvCxnSpPr>
              <a:stCxn id="6" idx="3"/>
            </p:cNvCxnSpPr>
            <p:nvPr/>
          </p:nvCxnSpPr>
          <p:spPr bwMode="auto">
            <a:xfrm>
              <a:off x="3429000" y="2628900"/>
              <a:ext cx="1219200" cy="13335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4876800" y="457200"/>
            <a:ext cx="2438400" cy="1143000"/>
            <a:chOff x="4876800" y="457200"/>
            <a:chExt cx="2438400" cy="1143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876800" y="457200"/>
              <a:ext cx="2133600" cy="5334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13 multi-layer observation locations</a:t>
              </a: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 bwMode="auto">
            <a:xfrm rot="16200000" flipH="1">
              <a:off x="5753100" y="1181100"/>
              <a:ext cx="609600" cy="2286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13" name="Straight Arrow Connector 12"/>
            <p:cNvCxnSpPr>
              <a:stCxn id="11" idx="2"/>
            </p:cNvCxnSpPr>
            <p:nvPr/>
          </p:nvCxnSpPr>
          <p:spPr bwMode="auto">
            <a:xfrm rot="16200000" flipH="1">
              <a:off x="6324600" y="609600"/>
              <a:ext cx="609600" cy="13716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2133600" y="4648200"/>
            <a:ext cx="1600200" cy="1676400"/>
            <a:chOff x="2133600" y="4648200"/>
            <a:chExt cx="1600200" cy="16764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2133600" y="5791200"/>
              <a:ext cx="1600200" cy="53340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500-m spaced pilot</a:t>
              </a:r>
              <a:r>
                <a:rPr kumimoji="0" lang="en-US" sz="1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point grid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1" name="Straight Arrow Connector 20"/>
            <p:cNvCxnSpPr>
              <a:stCxn id="20" idx="0"/>
            </p:cNvCxnSpPr>
            <p:nvPr/>
          </p:nvCxnSpPr>
          <p:spPr bwMode="auto">
            <a:xfrm rot="5400000" flipH="1" flipV="1">
              <a:off x="2686050" y="4895850"/>
              <a:ext cx="1143000" cy="6477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2" name="Straight Arrow Connector 21"/>
            <p:cNvCxnSpPr>
              <a:stCxn id="20" idx="0"/>
            </p:cNvCxnSpPr>
            <p:nvPr/>
          </p:nvCxnSpPr>
          <p:spPr bwMode="auto">
            <a:xfrm rot="16200000" flipV="1">
              <a:off x="2152650" y="5010150"/>
              <a:ext cx="1066800" cy="4953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TVD Simulation Results</a:t>
            </a:r>
            <a:endParaRPr lang="en-US" dirty="0"/>
          </a:p>
        </p:txBody>
      </p:sp>
      <p:pic>
        <p:nvPicPr>
          <p:cNvPr id="4" name="numdisp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381000" y="1219200"/>
            <a:ext cx="8305800" cy="4612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calibration runs</a:t>
            </a:r>
          </a:p>
          <a:p>
            <a:pPr lvl="1"/>
            <a:r>
              <a:rPr lang="en-US" dirty="0" smtClean="0"/>
              <a:t>Inverse concentration weighting</a:t>
            </a:r>
          </a:p>
          <a:p>
            <a:pPr lvl="1"/>
            <a:r>
              <a:rPr lang="en-US" dirty="0" smtClean="0"/>
              <a:t>Uniform concentration weighting</a:t>
            </a:r>
          </a:p>
          <a:p>
            <a:r>
              <a:rPr lang="en-US" dirty="0" smtClean="0"/>
              <a:t>Preferred value regularization (K = 200 m/d)</a:t>
            </a:r>
          </a:p>
          <a:p>
            <a:r>
              <a:rPr lang="en-US" dirty="0" smtClean="0"/>
              <a:t>PEST with SVD-Assist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Results</a:t>
            </a:r>
            <a:endParaRPr lang="en-US" dirty="0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143000"/>
            <a:ext cx="6859117" cy="497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Well 11 Deep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4620" y="0"/>
            <a:ext cx="265938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447800"/>
            <a:ext cx="6719887" cy="4883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Layer 5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5181600"/>
            <a:ext cx="3905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86200" y="571500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Log</a:t>
            </a:r>
            <a:r>
              <a:rPr lang="en-US" baseline="-25000" dirty="0" smtClean="0">
                <a:solidFill>
                  <a:srgbClr val="FFFF00"/>
                </a:solidFill>
              </a:rPr>
              <a:t>10</a:t>
            </a:r>
            <a:r>
              <a:rPr lang="en-US" dirty="0" smtClean="0">
                <a:solidFill>
                  <a:srgbClr val="FFFF00"/>
                </a:solidFill>
              </a:rPr>
              <a:t> 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16002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UNIFORM WEIGHTING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16002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1/C WEIGHTING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2513" y="2057400"/>
            <a:ext cx="70389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this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Historic evaluation of saltwater intrusion at a municipal well field</a:t>
            </a:r>
            <a:endParaRPr lang="en-US" dirty="0"/>
          </a:p>
        </p:txBody>
      </p:sp>
      <p:pic>
        <p:nvPicPr>
          <p:cNvPr id="5" name="Content Placeholder 3" descr="ModelExte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5000" y="2514600"/>
            <a:ext cx="5410200" cy="39099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Layer 5—10 years</a:t>
            </a:r>
            <a:endParaRPr lang="en-US" dirty="0"/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513" y="2057400"/>
            <a:ext cx="70389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5181600"/>
            <a:ext cx="3905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886200" y="571500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Log</a:t>
            </a:r>
            <a:r>
              <a:rPr lang="en-US" baseline="-25000" dirty="0" smtClean="0">
                <a:solidFill>
                  <a:srgbClr val="FFFF00"/>
                </a:solidFill>
              </a:rPr>
              <a:t>10</a:t>
            </a:r>
            <a:r>
              <a:rPr lang="en-US" dirty="0" smtClean="0">
                <a:solidFill>
                  <a:srgbClr val="FFFF00"/>
                </a:solidFill>
              </a:rPr>
              <a:t> 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16002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UNIFORM WEIGHTING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16002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1/C WEIGHTING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0" y="6019800"/>
            <a:ext cx="1886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Blue line – FD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Black line – TVD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Layer 5—20 years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513" y="2057400"/>
            <a:ext cx="70389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5181600"/>
            <a:ext cx="3905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886200" y="571500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Log</a:t>
            </a:r>
            <a:r>
              <a:rPr lang="en-US" baseline="-25000" dirty="0" smtClean="0">
                <a:solidFill>
                  <a:srgbClr val="FFFF00"/>
                </a:solidFill>
              </a:rPr>
              <a:t>10</a:t>
            </a:r>
            <a:r>
              <a:rPr lang="en-US" dirty="0" smtClean="0">
                <a:solidFill>
                  <a:srgbClr val="FFFF00"/>
                </a:solidFill>
              </a:rPr>
              <a:t> 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16002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UNIFORM WEIGHTING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16002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1/C WEIGHTING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0" y="6019800"/>
            <a:ext cx="1886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Blue line – FD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Black line – TVD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Layer </a:t>
            </a:r>
            <a:r>
              <a:rPr lang="en-US" dirty="0" smtClean="0"/>
              <a:t>15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5181600"/>
            <a:ext cx="3905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86200" y="571500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Log</a:t>
            </a:r>
            <a:r>
              <a:rPr lang="en-US" baseline="-25000" dirty="0" smtClean="0">
                <a:solidFill>
                  <a:srgbClr val="FFFF00"/>
                </a:solidFill>
              </a:rPr>
              <a:t>10</a:t>
            </a:r>
            <a:r>
              <a:rPr lang="en-US" dirty="0" smtClean="0">
                <a:solidFill>
                  <a:srgbClr val="FFFF00"/>
                </a:solidFill>
              </a:rPr>
              <a:t> 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16002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UNIFORM WEIGHTING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16002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1/C WEIGHTING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9675" y="2071688"/>
            <a:ext cx="67246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Layer </a:t>
            </a:r>
            <a:r>
              <a:rPr lang="en-US" dirty="0" smtClean="0"/>
              <a:t>15—10 </a:t>
            </a:r>
            <a:r>
              <a:rPr lang="en-US" dirty="0" smtClean="0"/>
              <a:t>years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5181600"/>
            <a:ext cx="3905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886200" y="571500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Log</a:t>
            </a:r>
            <a:r>
              <a:rPr lang="en-US" baseline="-25000" dirty="0" smtClean="0">
                <a:solidFill>
                  <a:srgbClr val="FFFF00"/>
                </a:solidFill>
              </a:rPr>
              <a:t>10</a:t>
            </a:r>
            <a:r>
              <a:rPr lang="en-US" dirty="0" smtClean="0">
                <a:solidFill>
                  <a:srgbClr val="FFFF00"/>
                </a:solidFill>
              </a:rPr>
              <a:t> 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16002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UNIFORM WEIGHTING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16002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1/C WEIGHTING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9675" y="2071688"/>
            <a:ext cx="67246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858000" y="6019800"/>
            <a:ext cx="1886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Blue line – FD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Black line – TVD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Layer </a:t>
            </a:r>
            <a:r>
              <a:rPr lang="en-US" dirty="0" smtClean="0"/>
              <a:t>15—20 </a:t>
            </a:r>
            <a:r>
              <a:rPr lang="en-US" dirty="0" smtClean="0"/>
              <a:t>years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5181600"/>
            <a:ext cx="3905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886200" y="571500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Log</a:t>
            </a:r>
            <a:r>
              <a:rPr lang="en-US" baseline="-25000" dirty="0" smtClean="0">
                <a:solidFill>
                  <a:srgbClr val="FFFF00"/>
                </a:solidFill>
              </a:rPr>
              <a:t>10</a:t>
            </a:r>
            <a:r>
              <a:rPr lang="en-US" dirty="0" smtClean="0">
                <a:solidFill>
                  <a:srgbClr val="FFFF00"/>
                </a:solidFill>
              </a:rPr>
              <a:t> 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16002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UNIFORM WEIGHTING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16002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1/C WEIGHTING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9675" y="2071688"/>
            <a:ext cx="67246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858000" y="6019800"/>
            <a:ext cx="1886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Blue line – FD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Black line – TVD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along PW-1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05000"/>
            <a:ext cx="8215086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295400" y="16002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UNIFORM WEIGHTING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62600" y="16002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1/C WEIGHTING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4620" y="5486400"/>
            <a:ext cx="265938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 bwMode="auto">
          <a:xfrm>
            <a:off x="7848600" y="6324600"/>
            <a:ext cx="12954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828800" y="6096000"/>
            <a:ext cx="1886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Blue line – FD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Black line – TVD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Prediction: Pumped Concentration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990600"/>
            <a:ext cx="7016803" cy="509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Prediction: Pumped Concentration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4455" y="1001110"/>
            <a:ext cx="6974636" cy="506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dispersion can be an important source of structural noise in calibration of transport models</a:t>
            </a:r>
          </a:p>
          <a:p>
            <a:r>
              <a:rPr lang="en-US" dirty="0" smtClean="0"/>
              <a:t>Consequences</a:t>
            </a:r>
          </a:p>
          <a:p>
            <a:pPr lvl="1"/>
            <a:r>
              <a:rPr lang="en-US" dirty="0" smtClean="0"/>
              <a:t>Formation of heterogeneity artifacts (low K at interface; high K at outflow location)</a:t>
            </a:r>
          </a:p>
          <a:p>
            <a:pPr lvl="1"/>
            <a:r>
              <a:rPr lang="en-US" dirty="0" smtClean="0"/>
              <a:t>Reduced predictive capabilities</a:t>
            </a:r>
          </a:p>
          <a:p>
            <a:r>
              <a:rPr lang="en-US" dirty="0" smtClean="0"/>
              <a:t>Mitigation strategies</a:t>
            </a:r>
          </a:p>
          <a:p>
            <a:pPr lvl="1"/>
            <a:r>
              <a:rPr lang="en-US" dirty="0" smtClean="0"/>
              <a:t>Fine transport grids and/or TVD</a:t>
            </a:r>
          </a:p>
          <a:p>
            <a:pPr lvl="1"/>
            <a:r>
              <a:rPr lang="en-US" dirty="0" smtClean="0"/>
              <a:t>Clever use of weighting and observations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Estimated K Field (FD)</a:t>
            </a:r>
            <a:endParaRPr lang="en-US" dirty="0"/>
          </a:p>
        </p:txBody>
      </p:sp>
      <p:pic>
        <p:nvPicPr>
          <p:cNvPr id="13" name="Content Placeholder 12" descr="Kfield.em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990600"/>
            <a:ext cx="7620000" cy="56177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Pompano Beach Well Field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PompanoWellfiel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1143000"/>
            <a:ext cx="6781800" cy="4901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Estimated K Field (TVD)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 descr="Kfield_TVD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36908" y="990599"/>
            <a:ext cx="7643319" cy="56349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Estimated K Field</a:t>
            </a:r>
            <a:endParaRPr lang="en-US" dirty="0"/>
          </a:p>
        </p:txBody>
      </p:sp>
      <p:pic>
        <p:nvPicPr>
          <p:cNvPr id="13" name="Content Placeholder 12" descr="Kfield.em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990600"/>
            <a:ext cx="7620000" cy="5617734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Solution Schemes</a:t>
            </a:r>
            <a:endParaRPr lang="en-US" dirty="0"/>
          </a:p>
        </p:txBody>
      </p:sp>
      <p:graphicFrame>
        <p:nvGraphicFramePr>
          <p:cNvPr id="79889" name="Object 17"/>
          <p:cNvGraphicFramePr>
            <a:graphicFrameLocks noChangeAspect="1"/>
          </p:cNvGraphicFramePr>
          <p:nvPr>
            <p:ph idx="1"/>
          </p:nvPr>
        </p:nvGraphicFramePr>
        <p:xfrm>
          <a:off x="228600" y="1219200"/>
          <a:ext cx="8349829" cy="4806950"/>
        </p:xfrm>
        <a:graphic>
          <a:graphicData uri="http://schemas.openxmlformats.org/presentationml/2006/ole">
            <p:oleObj spid="_x0000_s1026" name="Chart" r:id="rId3" imgW="9496324" imgH="5467350" progId="Excel.Shee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>
                                            <p:oleChartEl type="gridLegend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>
                                            <p:oleChartEl type="series" lvl="1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>
                                            <p:oleChartEl type="series" lvl="2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>
                                            <p:oleChartEl type="series" lvl="3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>
                                            <p:oleChartEl type="series" lvl="4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>
                                            <p:oleChartEl type="series" lvl="5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>
                                            <p:oleChartEl type="series" lvl="6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79889" grpId="0" bld="series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Uniform weighting</a:t>
            </a:r>
          </a:p>
          <a:p>
            <a:r>
              <a:rPr lang="en-US" dirty="0" smtClean="0"/>
              <a:t>Weights proportional to observation value (e.g. 5% error in concentration values)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276600"/>
            <a:ext cx="45910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1D Transport Example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676400" y="2514600"/>
            <a:ext cx="5791200" cy="1524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76400" y="2514600"/>
            <a:ext cx="5791200" cy="15240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67000" y="3200400"/>
            <a:ext cx="152400" cy="1524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495800" y="3200400"/>
            <a:ext cx="152400" cy="1524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553200" y="3200400"/>
            <a:ext cx="152400" cy="15240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2200" y="182880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A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67200" y="182880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B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00800" y="182880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C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52800" y="4267200"/>
            <a:ext cx="1693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100 cells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Homogeneous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K = 1 m/d</a:t>
            </a:r>
          </a:p>
          <a:p>
            <a:r>
              <a:rPr lang="en-US" dirty="0" err="1" smtClean="0">
                <a:solidFill>
                  <a:srgbClr val="FFFF00"/>
                </a:solidFill>
                <a:latin typeface="Symbol" pitchFamily="18" charset="2"/>
              </a:rPr>
              <a:t>a</a:t>
            </a:r>
            <a:r>
              <a:rPr lang="en-US" baseline="-25000" dirty="0" err="1" smtClean="0">
                <a:solidFill>
                  <a:srgbClr val="FFFF00"/>
                </a:solidFill>
              </a:rPr>
              <a:t>L</a:t>
            </a:r>
            <a:r>
              <a:rPr lang="en-US" dirty="0" smtClean="0">
                <a:solidFill>
                  <a:srgbClr val="FFFF00"/>
                </a:solidFill>
              </a:rPr>
              <a:t> = 1 x 10</a:t>
            </a:r>
            <a:r>
              <a:rPr lang="en-US" baseline="30000" dirty="0" smtClean="0">
                <a:solidFill>
                  <a:srgbClr val="FFFF00"/>
                </a:solidFill>
              </a:rPr>
              <a:t>-5</a:t>
            </a:r>
            <a:r>
              <a:rPr lang="en-US" dirty="0" smtClean="0">
                <a:solidFill>
                  <a:srgbClr val="FFFF00"/>
                </a:solidFill>
              </a:rPr>
              <a:t> m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n = 0.20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Results (TVD)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143000"/>
            <a:ext cx="6435976" cy="467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Results (TVD and IFD)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143001"/>
            <a:ext cx="6400800" cy="465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-blue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dark-blue-template</Template>
  <TotalTime>5357</TotalTime>
  <Words>428</Words>
  <Application>Microsoft Office PowerPoint</Application>
  <PresentationFormat>On-screen Show (4:3)</PresentationFormat>
  <Paragraphs>102</Paragraphs>
  <Slides>30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dark-blue-template</vt:lpstr>
      <vt:lpstr>Chart</vt:lpstr>
      <vt:lpstr>Effect of Numerical Dispersion as a Source of Structural Noise in the Calibration of a Highly Parameterized Saltwater Intrusion Model</vt:lpstr>
      <vt:lpstr>Motivation for this Study</vt:lpstr>
      <vt:lpstr>Pompano Beach Well Field</vt:lpstr>
      <vt:lpstr>Estimated K Field</vt:lpstr>
      <vt:lpstr>Transport Solution Schemes</vt:lpstr>
      <vt:lpstr>Weighting Schemes</vt:lpstr>
      <vt:lpstr>Simple 1D Transport Example</vt:lpstr>
      <vt:lpstr>1D Results (TVD)</vt:lpstr>
      <vt:lpstr>1D Results (TVD and IFD)</vt:lpstr>
      <vt:lpstr>1D Results (TVD and CIFD)</vt:lpstr>
      <vt:lpstr>Finding</vt:lpstr>
      <vt:lpstr>3D Synthetic Saltwater Intrusion Model</vt:lpstr>
      <vt:lpstr>Method of Analysis</vt:lpstr>
      <vt:lpstr>Synthetic Model</vt:lpstr>
      <vt:lpstr>TVD Simulation Results</vt:lpstr>
      <vt:lpstr>Calibration Procedure</vt:lpstr>
      <vt:lpstr>Calibration Results</vt:lpstr>
      <vt:lpstr>Observation Well 11 Deep</vt:lpstr>
      <vt:lpstr>Model Layer 5</vt:lpstr>
      <vt:lpstr>Model Layer 5—10 years</vt:lpstr>
      <vt:lpstr>Model Layer 5—20 years</vt:lpstr>
      <vt:lpstr>Model Layer 15</vt:lpstr>
      <vt:lpstr>Model Layer 15—10 years</vt:lpstr>
      <vt:lpstr>Model Layer 15—20 years</vt:lpstr>
      <vt:lpstr>Section along PW-1</vt:lpstr>
      <vt:lpstr>Prediction: Pumped Concentration</vt:lpstr>
      <vt:lpstr>Prediction: Pumped Concentration</vt:lpstr>
      <vt:lpstr>Conclusions</vt:lpstr>
      <vt:lpstr>Estimated K Field (FD)</vt:lpstr>
      <vt:lpstr>Estimated K Field (TVD)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langevin</cp:lastModifiedBy>
  <cp:revision>525</cp:revision>
  <dcterms:created xsi:type="dcterms:W3CDTF">2006-08-16T00:00:00Z</dcterms:created>
  <dcterms:modified xsi:type="dcterms:W3CDTF">2009-10-27T16:45:15Z</dcterms:modified>
</cp:coreProperties>
</file>